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Robo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 name="Shape 1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sz="1000">
                <a:solidFill>
                  <a:schemeClr val="dk1"/>
                </a:solidFill>
              </a:rPr>
              <a:t>To find velocity I tried to to Vi=Vo+a*t in a for loop to “integrate” the acceleration data but I believe that I could not fully eliminate the gravity component of acceleration because of the change of orientation of the accelerometer. Also I wasn’t sure how to also get isolate linear acceleration to find the linear velocity from angular acceleration that would also be found in the accelerometer data.  </a:t>
            </a:r>
            <a:endParaRPr sz="1000">
              <a:solidFill>
                <a:schemeClr val="dk1"/>
              </a:solidFill>
            </a:endParaRPr>
          </a:p>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 name="Shape 2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Shape 10"/>
          <p:cNvGrpSpPr/>
          <p:nvPr/>
        </p:nvGrpSpPr>
        <p:grpSpPr>
          <a:xfrm>
            <a:off x="6098378" y="5"/>
            <a:ext cx="3045625" cy="2030570"/>
            <a:chOff x="6098378" y="5"/>
            <a:chExt cx="3045625" cy="2030570"/>
          </a:xfrm>
        </p:grpSpPr>
        <p:sp>
          <p:nvSpPr>
            <p:cNvPr id="11" name="Shape 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 name="Shape 14"/>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 name="Shape 15"/>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 name="Shape 16"/>
          <p:cNvSpPr txBox="1"/>
          <p:nvPr>
            <p:ph type="ctrTitle"/>
          </p:nvPr>
        </p:nvSpPr>
        <p:spPr>
          <a:xfrm>
            <a:off x="598100" y="1775222"/>
            <a:ext cx="8222100" cy="8388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Shape 17"/>
          <p:cNvSpPr txBox="1"/>
          <p:nvPr>
            <p:ph idx="1" type="subTitle"/>
          </p:nvPr>
        </p:nvSpPr>
        <p:spPr>
          <a:xfrm>
            <a:off x="598088" y="2715913"/>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Shape 1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Shape 70"/>
          <p:cNvGrpSpPr/>
          <p:nvPr/>
        </p:nvGrpSpPr>
        <p:grpSpPr>
          <a:xfrm>
            <a:off x="6098378" y="5"/>
            <a:ext cx="3045625" cy="2030570"/>
            <a:chOff x="6098378" y="5"/>
            <a:chExt cx="3045625" cy="2030570"/>
          </a:xfrm>
        </p:grpSpPr>
        <p:sp>
          <p:nvSpPr>
            <p:cNvPr id="71" name="Shape 7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3" name="Shape 7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4" name="Shape 74"/>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5" name="Shape 75"/>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6" name="Shape 76"/>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Shape 77"/>
          <p:cNvSpPr txBox="1"/>
          <p:nvPr>
            <p:ph idx="1" type="body"/>
          </p:nvPr>
        </p:nvSpPr>
        <p:spPr>
          <a:xfrm>
            <a:off x="311700" y="3369225"/>
            <a:ext cx="8520600" cy="12819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Shape 7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9" name="Shape 79"/>
        <p:cNvGrpSpPr/>
        <p:nvPr/>
      </p:nvGrpSpPr>
      <p:grpSpPr>
        <a:xfrm>
          <a:off x="0" y="0"/>
          <a:ext cx="0" cy="0"/>
          <a:chOff x="0" y="0"/>
          <a:chExt cx="0" cy="0"/>
        </a:xfrm>
      </p:grpSpPr>
      <p:sp>
        <p:nvSpPr>
          <p:cNvPr id="80" name="Shape 8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Shape 20"/>
          <p:cNvGrpSpPr/>
          <p:nvPr/>
        </p:nvGrpSpPr>
        <p:grpSpPr>
          <a:xfrm>
            <a:off x="6098378" y="5"/>
            <a:ext cx="3045625" cy="2030570"/>
            <a:chOff x="6098378" y="5"/>
            <a:chExt cx="3045625" cy="2030570"/>
          </a:xfrm>
        </p:grpSpPr>
        <p:sp>
          <p:nvSpPr>
            <p:cNvPr id="21" name="Shape 2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6" name="Shape 26"/>
          <p:cNvSpPr txBox="1"/>
          <p:nvPr>
            <p:ph type="title"/>
          </p:nvPr>
        </p:nvSpPr>
        <p:spPr>
          <a:xfrm>
            <a:off x="598100" y="2152347"/>
            <a:ext cx="8222100" cy="838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Shape 2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grpSp>
        <p:nvGrpSpPr>
          <p:cNvPr id="29" name="Shape 29"/>
          <p:cNvGrpSpPr/>
          <p:nvPr/>
        </p:nvGrpSpPr>
        <p:grpSpPr>
          <a:xfrm>
            <a:off x="0" y="3903669"/>
            <a:ext cx="9144000" cy="1239925"/>
            <a:chOff x="0" y="3903669"/>
            <a:chExt cx="9144000" cy="1239925"/>
          </a:xfrm>
        </p:grpSpPr>
        <p:sp>
          <p:nvSpPr>
            <p:cNvPr id="30" name="Shape 30"/>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5" name="Shape 35"/>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Shape 36"/>
          <p:cNvSpPr txBox="1"/>
          <p:nvPr>
            <p:ph idx="1" type="body"/>
          </p:nvPr>
        </p:nvSpPr>
        <p:spPr>
          <a:xfrm>
            <a:off x="311700" y="1229875"/>
            <a:ext cx="8520600" cy="33390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Shape 3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8" name="Shape 38"/>
        <p:cNvGrpSpPr/>
        <p:nvPr/>
      </p:nvGrpSpPr>
      <p:grpSpPr>
        <a:xfrm>
          <a:off x="0" y="0"/>
          <a:ext cx="0" cy="0"/>
          <a:chOff x="0" y="0"/>
          <a:chExt cx="0" cy="0"/>
        </a:xfrm>
      </p:grpSpPr>
      <p:sp>
        <p:nvSpPr>
          <p:cNvPr id="39" name="Shape 39"/>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Shape 40"/>
          <p:cNvSpPr txBox="1"/>
          <p:nvPr>
            <p:ph idx="1" type="body"/>
          </p:nvPr>
        </p:nvSpPr>
        <p:spPr>
          <a:xfrm>
            <a:off x="3117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Shape 41"/>
          <p:cNvSpPr txBox="1"/>
          <p:nvPr>
            <p:ph idx="2" type="body"/>
          </p:nvPr>
        </p:nvSpPr>
        <p:spPr>
          <a:xfrm>
            <a:off x="48324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Shape 4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3" name="Shape 43"/>
        <p:cNvGrpSpPr/>
        <p:nvPr/>
      </p:nvGrpSpPr>
      <p:grpSpPr>
        <a:xfrm>
          <a:off x="0" y="0"/>
          <a:ext cx="0" cy="0"/>
          <a:chOff x="0" y="0"/>
          <a:chExt cx="0" cy="0"/>
        </a:xfrm>
      </p:grpSpPr>
      <p:sp>
        <p:nvSpPr>
          <p:cNvPr id="44" name="Shape 44"/>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Shape 4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6" name="Shape 46"/>
        <p:cNvGrpSpPr/>
        <p:nvPr/>
      </p:nvGrpSpPr>
      <p:grpSpPr>
        <a:xfrm>
          <a:off x="0" y="0"/>
          <a:ext cx="0" cy="0"/>
          <a:chOff x="0" y="0"/>
          <a:chExt cx="0" cy="0"/>
        </a:xfrm>
      </p:grpSpPr>
      <p:sp>
        <p:nvSpPr>
          <p:cNvPr id="47" name="Shape 4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Shape 48"/>
          <p:cNvSpPr txBox="1"/>
          <p:nvPr>
            <p:ph idx="1" type="body"/>
          </p:nvPr>
        </p:nvSpPr>
        <p:spPr>
          <a:xfrm>
            <a:off x="311700" y="1465804"/>
            <a:ext cx="2808000" cy="31032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Shape 4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Shape 51"/>
          <p:cNvGrpSpPr/>
          <p:nvPr/>
        </p:nvGrpSpPr>
        <p:grpSpPr>
          <a:xfrm>
            <a:off x="6098378" y="5"/>
            <a:ext cx="3045625" cy="2030570"/>
            <a:chOff x="6098378" y="5"/>
            <a:chExt cx="3045625" cy="2030570"/>
          </a:xfrm>
        </p:grpSpPr>
        <p:sp>
          <p:nvSpPr>
            <p:cNvPr id="52" name="Shape 52"/>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 name="Shape 56"/>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7" name="Shape 57"/>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Shape 5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9" name="Shape 59"/>
        <p:cNvGrpSpPr/>
        <p:nvPr/>
      </p:nvGrpSpPr>
      <p:grpSpPr>
        <a:xfrm>
          <a:off x="0" y="0"/>
          <a:ext cx="0" cy="0"/>
          <a:chOff x="0" y="0"/>
          <a:chExt cx="0" cy="0"/>
        </a:xfrm>
      </p:grpSpPr>
      <p:sp>
        <p:nvSpPr>
          <p:cNvPr id="60" name="Shape 60"/>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61" name="Shape 6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Shape 62"/>
          <p:cNvSpPr txBox="1"/>
          <p:nvPr>
            <p:ph type="title"/>
          </p:nvPr>
        </p:nvSpPr>
        <p:spPr>
          <a:xfrm>
            <a:off x="265500" y="1151100"/>
            <a:ext cx="4045200" cy="15645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Shape 63"/>
          <p:cNvSpPr txBox="1"/>
          <p:nvPr>
            <p:ph idx="1" type="subTitle"/>
          </p:nvPr>
        </p:nvSpPr>
        <p:spPr>
          <a:xfrm>
            <a:off x="265500" y="2769001"/>
            <a:ext cx="4045200" cy="12693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Shape 64"/>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Shape 6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6" name="Shape 66"/>
        <p:cNvGrpSpPr/>
        <p:nvPr/>
      </p:nvGrpSpPr>
      <p:grpSpPr>
        <a:xfrm>
          <a:off x="0" y="0"/>
          <a:ext cx="0" cy="0"/>
          <a:chOff x="0" y="0"/>
          <a:chExt cx="0" cy="0"/>
        </a:xfrm>
      </p:grpSpPr>
      <p:sp>
        <p:nvSpPr>
          <p:cNvPr id="67" name="Shape 67"/>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68" name="Shape 6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Shape 7"/>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Shape 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1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Shape 85"/>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Flip-Flop Smart Shoe</a:t>
            </a:r>
            <a:endParaRPr/>
          </a:p>
        </p:txBody>
      </p:sp>
      <p:sp>
        <p:nvSpPr>
          <p:cNvPr id="86" name="Shape 86"/>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By: Akshaj, Angy, Jakub, Josh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Heel Data</a:t>
            </a:r>
            <a:endParaRPr/>
          </a:p>
        </p:txBody>
      </p:sp>
      <p:sp>
        <p:nvSpPr>
          <p:cNvPr id="150" name="Shape 150"/>
          <p:cNvSpPr txBox="1"/>
          <p:nvPr/>
        </p:nvSpPr>
        <p:spPr>
          <a:xfrm>
            <a:off x="311700" y="607800"/>
            <a:ext cx="7810200" cy="4106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500" u="sng">
                <a:solidFill>
                  <a:schemeClr val="dk2"/>
                </a:solidFill>
                <a:latin typeface="Roboto"/>
                <a:ea typeface="Roboto"/>
                <a:cs typeface="Roboto"/>
                <a:sym typeface="Roboto"/>
              </a:rPr>
              <a:t>Data:</a:t>
            </a:r>
            <a:br>
              <a:rPr lang="en" sz="2500" u="sng">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LF: 66.14</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MM: 4.42</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 204.74</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HEEL: 707.82</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MFP: 23.57</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total steps: 46</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Cadence: 93.878 steps/min</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Speed: 0.596 m/s</a:t>
            </a:r>
            <a:endParaRPr sz="2500">
              <a:solidFill>
                <a:schemeClr val="dk2"/>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Shape 155"/>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Tip Toe Data</a:t>
            </a:r>
            <a:endParaRPr/>
          </a:p>
        </p:txBody>
      </p:sp>
      <p:sp>
        <p:nvSpPr>
          <p:cNvPr id="156" name="Shape 156"/>
          <p:cNvSpPr txBox="1"/>
          <p:nvPr/>
        </p:nvSpPr>
        <p:spPr>
          <a:xfrm>
            <a:off x="575700" y="804600"/>
            <a:ext cx="8780700" cy="2637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500" u="sng">
                <a:solidFill>
                  <a:schemeClr val="dk2"/>
                </a:solidFill>
                <a:latin typeface="Roboto"/>
                <a:ea typeface="Roboto"/>
                <a:cs typeface="Roboto"/>
                <a:sym typeface="Roboto"/>
              </a:rPr>
              <a:t>Data:</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LF: 456.59</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MM: 3.42</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 613.46</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HEEL: 0.43</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MFP: 64.86</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total steps: 44</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Cadence: 94.964 steps/min</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Speed: 0.603 m/s</a:t>
            </a:r>
            <a:endParaRPr sz="25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Shape 161"/>
          <p:cNvSpPr txBox="1"/>
          <p:nvPr>
            <p:ph type="title"/>
          </p:nvPr>
        </p:nvSpPr>
        <p:spPr>
          <a:xfrm>
            <a:off x="311700" y="0"/>
            <a:ext cx="84765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In Toe Data</a:t>
            </a:r>
            <a:endParaRPr/>
          </a:p>
        </p:txBody>
      </p:sp>
      <p:sp>
        <p:nvSpPr>
          <p:cNvPr id="162" name="Shape 162"/>
          <p:cNvSpPr txBox="1"/>
          <p:nvPr/>
        </p:nvSpPr>
        <p:spPr>
          <a:xfrm>
            <a:off x="501225" y="625150"/>
            <a:ext cx="4792800" cy="2582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500" u="sng">
                <a:solidFill>
                  <a:schemeClr val="dk2"/>
                </a:solidFill>
                <a:latin typeface="Roboto"/>
                <a:ea typeface="Roboto"/>
                <a:cs typeface="Roboto"/>
                <a:sym typeface="Roboto"/>
              </a:rPr>
              <a:t>Data:</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LF: 431.16</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MM: 321.94</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 399.67</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HEEL: 379.5</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MFP: 57.23</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total steps: 40</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Cadence: 90.225 steps/min</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Speed: 0.572 m/s</a:t>
            </a:r>
            <a:endParaRPr sz="2500">
              <a:solidFill>
                <a:schemeClr val="dk2"/>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Out Toe Data</a:t>
            </a:r>
            <a:endParaRPr/>
          </a:p>
        </p:txBody>
      </p:sp>
      <p:sp>
        <p:nvSpPr>
          <p:cNvPr id="168" name="Shape 168"/>
          <p:cNvSpPr txBox="1"/>
          <p:nvPr/>
        </p:nvSpPr>
        <p:spPr>
          <a:xfrm>
            <a:off x="439450" y="607800"/>
            <a:ext cx="5809800" cy="3525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500" u="sng">
                <a:solidFill>
                  <a:schemeClr val="dk2"/>
                </a:solidFill>
                <a:latin typeface="Roboto"/>
                <a:ea typeface="Roboto"/>
                <a:cs typeface="Roboto"/>
                <a:sym typeface="Roboto"/>
              </a:rPr>
              <a:t>Data:</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LF: 387.08</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MM: 314.13</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 473.99</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HEEL: 378.37</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MFP: 61.56</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total steps: 40</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Cadence: 96.774 steps/min</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Speed: 0.614 m/s</a:t>
            </a:r>
            <a:endParaRPr sz="2500">
              <a:solidFill>
                <a:schemeClr val="dk2"/>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Shape 173"/>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Akshaj’s </a:t>
            </a:r>
            <a:r>
              <a:rPr lang="en"/>
              <a:t>User Data</a:t>
            </a:r>
            <a:endParaRPr/>
          </a:p>
        </p:txBody>
      </p:sp>
      <p:sp>
        <p:nvSpPr>
          <p:cNvPr id="174" name="Shape 174"/>
          <p:cNvSpPr txBox="1"/>
          <p:nvPr>
            <p:ph idx="1" type="body"/>
          </p:nvPr>
        </p:nvSpPr>
        <p:spPr>
          <a:xfrm>
            <a:off x="437750" y="675225"/>
            <a:ext cx="8323800" cy="4047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500" u="sng"/>
              <a:t>Data:</a:t>
            </a:r>
            <a:br>
              <a:rPr lang="en" sz="2500"/>
            </a:br>
            <a:r>
              <a:rPr lang="en" sz="2500"/>
              <a:t>average LF: 538.35</a:t>
            </a:r>
            <a:br>
              <a:rPr lang="en" sz="2500"/>
            </a:br>
            <a:r>
              <a:rPr lang="en" sz="2500"/>
              <a:t>average MM: 387.19</a:t>
            </a:r>
            <a:br>
              <a:rPr lang="en" sz="2500"/>
            </a:br>
            <a:r>
              <a:rPr lang="en" sz="2500"/>
              <a:t>average MF: 473.42</a:t>
            </a:r>
            <a:br>
              <a:rPr lang="en" sz="2500"/>
            </a:br>
            <a:r>
              <a:rPr lang="en" sz="2500"/>
              <a:t>average HEEL: 385.47</a:t>
            </a:r>
            <a:br>
              <a:rPr lang="en" sz="2500"/>
            </a:br>
            <a:r>
              <a:rPr lang="en" sz="2500"/>
              <a:t>average MFP: 41.32</a:t>
            </a:r>
            <a:br>
              <a:rPr lang="en" sz="2500"/>
            </a:br>
            <a:r>
              <a:rPr lang="en" sz="2500"/>
              <a:t>total steps: 94</a:t>
            </a:r>
            <a:br>
              <a:rPr lang="en" sz="2500"/>
            </a:br>
            <a:r>
              <a:rPr lang="en" sz="2500"/>
              <a:t>Cadence: 95.270 steps/min</a:t>
            </a:r>
            <a:br>
              <a:rPr lang="en" sz="2500"/>
            </a:br>
            <a:r>
              <a:rPr lang="en" sz="2500"/>
              <a:t>Speed: 0.605 m/s</a:t>
            </a:r>
            <a:br>
              <a:rPr lang="en" sz="2500"/>
            </a:br>
            <a:endParaRPr sz="2500"/>
          </a:p>
          <a:p>
            <a:pPr indent="0" lvl="0" marL="0">
              <a:spcBef>
                <a:spcPts val="1600"/>
              </a:spcBef>
              <a:spcAft>
                <a:spcPts val="1600"/>
              </a:spcAft>
              <a:buNone/>
            </a:pPr>
            <a:r>
              <a:t/>
            </a:r>
            <a:endParaRPr sz="25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Shape 179"/>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Josh’s User data </a:t>
            </a:r>
            <a:endParaRPr/>
          </a:p>
        </p:txBody>
      </p:sp>
      <p:sp>
        <p:nvSpPr>
          <p:cNvPr id="180" name="Shape 180"/>
          <p:cNvSpPr txBox="1"/>
          <p:nvPr>
            <p:ph idx="1" type="body"/>
          </p:nvPr>
        </p:nvSpPr>
        <p:spPr>
          <a:xfrm>
            <a:off x="561975" y="871600"/>
            <a:ext cx="6453000" cy="36516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sz="2500" u="sng"/>
              <a:t>Data:</a:t>
            </a:r>
            <a:endParaRPr sz="2500" u="sng"/>
          </a:p>
          <a:p>
            <a:pPr indent="0" lvl="0" marL="0" rtl="0">
              <a:lnSpc>
                <a:spcPct val="100000"/>
              </a:lnSpc>
              <a:spcBef>
                <a:spcPts val="0"/>
              </a:spcBef>
              <a:spcAft>
                <a:spcPts val="0"/>
              </a:spcAft>
              <a:buNone/>
            </a:pPr>
            <a:r>
              <a:rPr lang="en" sz="2500"/>
              <a:t>average LF: 456.42</a:t>
            </a:r>
            <a:endParaRPr sz="2500"/>
          </a:p>
          <a:p>
            <a:pPr indent="0" lvl="0" marL="0" rtl="0">
              <a:lnSpc>
                <a:spcPct val="100000"/>
              </a:lnSpc>
              <a:spcBef>
                <a:spcPts val="0"/>
              </a:spcBef>
              <a:spcAft>
                <a:spcPts val="0"/>
              </a:spcAft>
              <a:buNone/>
            </a:pPr>
            <a:r>
              <a:rPr lang="en" sz="2500"/>
              <a:t>average MM: 342.46</a:t>
            </a:r>
            <a:endParaRPr sz="2500"/>
          </a:p>
          <a:p>
            <a:pPr indent="0" lvl="0" marL="0" rtl="0">
              <a:lnSpc>
                <a:spcPct val="100000"/>
              </a:lnSpc>
              <a:spcBef>
                <a:spcPts val="0"/>
              </a:spcBef>
              <a:spcAft>
                <a:spcPts val="0"/>
              </a:spcAft>
              <a:buNone/>
            </a:pPr>
            <a:r>
              <a:rPr lang="en" sz="2500"/>
              <a:t>average MF: 429.97</a:t>
            </a:r>
            <a:endParaRPr sz="2500"/>
          </a:p>
          <a:p>
            <a:pPr indent="0" lvl="0" marL="0" rtl="0">
              <a:lnSpc>
                <a:spcPct val="100000"/>
              </a:lnSpc>
              <a:spcBef>
                <a:spcPts val="0"/>
              </a:spcBef>
              <a:spcAft>
                <a:spcPts val="0"/>
              </a:spcAft>
              <a:buNone/>
            </a:pPr>
            <a:r>
              <a:rPr lang="en" sz="2500"/>
              <a:t>average HEEL: 355.86</a:t>
            </a:r>
            <a:endParaRPr sz="2500"/>
          </a:p>
          <a:p>
            <a:pPr indent="0" lvl="0" marL="0" rtl="0">
              <a:lnSpc>
                <a:spcPct val="100000"/>
              </a:lnSpc>
              <a:spcBef>
                <a:spcPts val="0"/>
              </a:spcBef>
              <a:spcAft>
                <a:spcPts val="0"/>
              </a:spcAft>
              <a:buNone/>
            </a:pPr>
            <a:r>
              <a:rPr lang="en" sz="2500"/>
              <a:t>average MFP: 54.63</a:t>
            </a:r>
            <a:endParaRPr sz="2500"/>
          </a:p>
          <a:p>
            <a:pPr indent="0" lvl="0" marL="0" rtl="0">
              <a:lnSpc>
                <a:spcPct val="100000"/>
              </a:lnSpc>
              <a:spcBef>
                <a:spcPts val="0"/>
              </a:spcBef>
              <a:spcAft>
                <a:spcPts val="0"/>
              </a:spcAft>
              <a:buNone/>
            </a:pPr>
            <a:r>
              <a:rPr lang="en" sz="2500"/>
              <a:t>total steps: 126</a:t>
            </a:r>
            <a:endParaRPr sz="2500"/>
          </a:p>
          <a:p>
            <a:pPr indent="0" lvl="0" marL="0" rtl="0">
              <a:lnSpc>
                <a:spcPct val="100000"/>
              </a:lnSpc>
              <a:spcBef>
                <a:spcPts val="0"/>
              </a:spcBef>
              <a:spcAft>
                <a:spcPts val="0"/>
              </a:spcAft>
              <a:buNone/>
            </a:pPr>
            <a:r>
              <a:rPr lang="en" sz="2500"/>
              <a:t>Cadence: 106.178 steps/min</a:t>
            </a:r>
            <a:endParaRPr sz="2500"/>
          </a:p>
          <a:p>
            <a:pPr indent="0" lvl="0" marL="0" rtl="0">
              <a:lnSpc>
                <a:spcPct val="100000"/>
              </a:lnSpc>
              <a:spcBef>
                <a:spcPts val="0"/>
              </a:spcBef>
              <a:spcAft>
                <a:spcPts val="0"/>
              </a:spcAft>
              <a:buNone/>
            </a:pPr>
            <a:r>
              <a:rPr lang="en" sz="2500"/>
              <a:t>Speed: 0.674 m/s</a:t>
            </a:r>
            <a:endParaRPr sz="2500"/>
          </a:p>
          <a:p>
            <a:pPr indent="0" lvl="0" marL="0" rtl="0">
              <a:lnSpc>
                <a:spcPct val="100000"/>
              </a:lnSpc>
              <a:spcBef>
                <a:spcPts val="0"/>
              </a:spcBef>
              <a:spcAft>
                <a:spcPts val="0"/>
              </a:spcAft>
              <a:buNone/>
            </a:pPr>
            <a:r>
              <a:t/>
            </a:r>
            <a:endParaRPr sz="3000"/>
          </a:p>
          <a:p>
            <a:pPr indent="0" lvl="0" marL="0" rtl="0">
              <a:lnSpc>
                <a:spcPct val="100000"/>
              </a:lnSpc>
              <a:spcBef>
                <a:spcPts val="0"/>
              </a:spcBef>
              <a:spcAft>
                <a:spcPts val="0"/>
              </a:spcAft>
              <a:buNone/>
            </a:pPr>
            <a:r>
              <a:t/>
            </a:r>
            <a:endParaRPr sz="3000"/>
          </a:p>
          <a:p>
            <a:pPr indent="0" lvl="0" marL="0">
              <a:spcBef>
                <a:spcPts val="0"/>
              </a:spcBef>
              <a:spcAft>
                <a:spcPts val="1600"/>
              </a:spcAft>
              <a:buNone/>
            </a:pPr>
            <a:r>
              <a:t/>
            </a:r>
            <a:endParaRPr sz="3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Acceleration Data</a:t>
            </a:r>
            <a:endParaRPr/>
          </a:p>
        </p:txBody>
      </p:sp>
      <p:pic>
        <p:nvPicPr>
          <p:cNvPr id="186" name="Shape 186"/>
          <p:cNvPicPr preferRelativeResize="0"/>
          <p:nvPr/>
        </p:nvPicPr>
        <p:blipFill>
          <a:blip r:embed="rId3">
            <a:alphaModFix/>
          </a:blip>
          <a:stretch>
            <a:fillRect/>
          </a:stretch>
        </p:blipFill>
        <p:spPr>
          <a:xfrm>
            <a:off x="143863" y="797425"/>
            <a:ext cx="4295776" cy="2002275"/>
          </a:xfrm>
          <a:prstGeom prst="rect">
            <a:avLst/>
          </a:prstGeom>
          <a:noFill/>
          <a:ln>
            <a:noFill/>
          </a:ln>
        </p:spPr>
      </p:pic>
      <p:pic>
        <p:nvPicPr>
          <p:cNvPr id="187" name="Shape 187"/>
          <p:cNvPicPr preferRelativeResize="0"/>
          <p:nvPr/>
        </p:nvPicPr>
        <p:blipFill>
          <a:blip r:embed="rId4">
            <a:alphaModFix/>
          </a:blip>
          <a:stretch>
            <a:fillRect/>
          </a:stretch>
        </p:blipFill>
        <p:spPr>
          <a:xfrm>
            <a:off x="311700" y="2896363"/>
            <a:ext cx="4113726" cy="1931050"/>
          </a:xfrm>
          <a:prstGeom prst="rect">
            <a:avLst/>
          </a:prstGeom>
          <a:noFill/>
          <a:ln>
            <a:noFill/>
          </a:ln>
        </p:spPr>
      </p:pic>
      <p:sp>
        <p:nvSpPr>
          <p:cNvPr id="188" name="Shape 188"/>
          <p:cNvSpPr txBox="1"/>
          <p:nvPr/>
        </p:nvSpPr>
        <p:spPr>
          <a:xfrm>
            <a:off x="311700" y="521750"/>
            <a:ext cx="2705100" cy="337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chemeClr val="dk2"/>
                </a:solidFill>
                <a:latin typeface="Roboto"/>
                <a:ea typeface="Roboto"/>
                <a:cs typeface="Roboto"/>
                <a:sym typeface="Roboto"/>
              </a:rPr>
              <a:t>Raw Data</a:t>
            </a:r>
            <a:endParaRPr>
              <a:solidFill>
                <a:schemeClr val="dk2"/>
              </a:solidFill>
              <a:latin typeface="Roboto"/>
              <a:ea typeface="Roboto"/>
              <a:cs typeface="Roboto"/>
              <a:sym typeface="Roboto"/>
            </a:endParaRPr>
          </a:p>
        </p:txBody>
      </p:sp>
      <p:sp>
        <p:nvSpPr>
          <p:cNvPr id="189" name="Shape 189"/>
          <p:cNvSpPr txBox="1"/>
          <p:nvPr/>
        </p:nvSpPr>
        <p:spPr>
          <a:xfrm>
            <a:off x="4753050" y="461800"/>
            <a:ext cx="2705100" cy="640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chemeClr val="dk2"/>
                </a:solidFill>
                <a:latin typeface="Roboto"/>
                <a:ea typeface="Roboto"/>
                <a:cs typeface="Roboto"/>
                <a:sym typeface="Roboto"/>
              </a:rPr>
              <a:t>Eliminating Gravity component</a:t>
            </a:r>
            <a:endParaRPr>
              <a:solidFill>
                <a:schemeClr val="dk2"/>
              </a:solidFill>
              <a:latin typeface="Roboto"/>
              <a:ea typeface="Roboto"/>
              <a:cs typeface="Roboto"/>
              <a:sym typeface="Roboto"/>
            </a:endParaRPr>
          </a:p>
        </p:txBody>
      </p:sp>
      <p:pic>
        <p:nvPicPr>
          <p:cNvPr id="190" name="Shape 190"/>
          <p:cNvPicPr preferRelativeResize="0"/>
          <p:nvPr/>
        </p:nvPicPr>
        <p:blipFill>
          <a:blip r:embed="rId5">
            <a:alphaModFix/>
          </a:blip>
          <a:stretch>
            <a:fillRect/>
          </a:stretch>
        </p:blipFill>
        <p:spPr>
          <a:xfrm>
            <a:off x="4753050" y="2860750"/>
            <a:ext cx="4390950" cy="2002275"/>
          </a:xfrm>
          <a:prstGeom prst="rect">
            <a:avLst/>
          </a:prstGeom>
          <a:noFill/>
          <a:ln>
            <a:noFill/>
          </a:ln>
        </p:spPr>
      </p:pic>
      <p:pic>
        <p:nvPicPr>
          <p:cNvPr id="191" name="Shape 191"/>
          <p:cNvPicPr preferRelativeResize="0"/>
          <p:nvPr/>
        </p:nvPicPr>
        <p:blipFill>
          <a:blip r:embed="rId6">
            <a:alphaModFix/>
          </a:blip>
          <a:stretch>
            <a:fillRect/>
          </a:stretch>
        </p:blipFill>
        <p:spPr>
          <a:xfrm>
            <a:off x="4657725" y="753038"/>
            <a:ext cx="4486276" cy="2091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Shape 196"/>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Acceleration</a:t>
            </a:r>
            <a:r>
              <a:rPr lang="en"/>
              <a:t> Data Cont.</a:t>
            </a:r>
            <a:endParaRPr/>
          </a:p>
        </p:txBody>
      </p:sp>
      <p:sp>
        <p:nvSpPr>
          <p:cNvPr id="197" name="Shape 197"/>
          <p:cNvSpPr txBox="1"/>
          <p:nvPr>
            <p:ph idx="1" type="body"/>
          </p:nvPr>
        </p:nvSpPr>
        <p:spPr>
          <a:xfrm>
            <a:off x="311700" y="980325"/>
            <a:ext cx="3860400" cy="13032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sz="1200" u="sng"/>
              <a:t>Code:</a:t>
            </a:r>
            <a:br>
              <a:rPr lang="en" sz="1200"/>
            </a:br>
            <a:r>
              <a:rPr lang="en" sz="1200"/>
              <a:t>plt.xlabel('Time (s)')</a:t>
            </a:r>
            <a:br>
              <a:rPr lang="en" sz="1200"/>
            </a:br>
            <a:r>
              <a:rPr lang="en" sz="1200"/>
              <a:t>if stdX&lt;1 and stdY&lt;1 and stdZ&lt;1:</a:t>
            </a:r>
            <a:br>
              <a:rPr lang="en" sz="1200"/>
            </a:br>
            <a:r>
              <a:rPr lang="en" sz="1200"/>
              <a:t>	plt.title('Standing Acceleration')</a:t>
            </a:r>
            <a:br>
              <a:rPr lang="en" sz="1200"/>
            </a:br>
            <a:r>
              <a:rPr lang="en" sz="1200"/>
              <a:t>Else:</a:t>
            </a:r>
            <a:br>
              <a:rPr lang="en" sz="1200"/>
            </a:br>
            <a:r>
              <a:rPr lang="en" sz="1200"/>
              <a:t>	plt.title('Walking Acceleration')</a:t>
            </a:r>
            <a:endParaRPr sz="1200"/>
          </a:p>
          <a:p>
            <a:pPr indent="0" lvl="0" marL="0">
              <a:spcBef>
                <a:spcPts val="1600"/>
              </a:spcBef>
              <a:spcAft>
                <a:spcPts val="1600"/>
              </a:spcAft>
              <a:buNone/>
            </a:pPr>
            <a:r>
              <a:t/>
            </a:r>
            <a:endParaRPr sz="1200"/>
          </a:p>
        </p:txBody>
      </p:sp>
      <p:sp>
        <p:nvSpPr>
          <p:cNvPr id="198" name="Shape 198"/>
          <p:cNvSpPr txBox="1"/>
          <p:nvPr/>
        </p:nvSpPr>
        <p:spPr>
          <a:xfrm>
            <a:off x="311700" y="2792250"/>
            <a:ext cx="3116100" cy="2001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200">
                <a:solidFill>
                  <a:schemeClr val="dk2"/>
                </a:solidFill>
                <a:latin typeface="Roboto"/>
                <a:ea typeface="Roboto"/>
                <a:cs typeface="Roboto"/>
                <a:sym typeface="Roboto"/>
              </a:rPr>
              <a:t>T</a:t>
            </a:r>
            <a:r>
              <a:rPr lang="en" sz="1200">
                <a:solidFill>
                  <a:schemeClr val="dk2"/>
                </a:solidFill>
                <a:latin typeface="Roboto"/>
                <a:ea typeface="Roboto"/>
                <a:cs typeface="Roboto"/>
                <a:sym typeface="Roboto"/>
              </a:rPr>
              <a:t>ried to to Vi=Vo+a*t in a for loop to “integrate” the </a:t>
            </a:r>
            <a:r>
              <a:rPr lang="en" sz="1200">
                <a:solidFill>
                  <a:schemeClr val="dk2"/>
                </a:solidFill>
                <a:latin typeface="Roboto"/>
                <a:ea typeface="Roboto"/>
                <a:cs typeface="Roboto"/>
                <a:sym typeface="Roboto"/>
              </a:rPr>
              <a:t>acceleration</a:t>
            </a:r>
            <a:r>
              <a:rPr lang="en" sz="1200">
                <a:solidFill>
                  <a:schemeClr val="dk2"/>
                </a:solidFill>
                <a:latin typeface="Roboto"/>
                <a:ea typeface="Roboto"/>
                <a:cs typeface="Roboto"/>
                <a:sym typeface="Roboto"/>
              </a:rPr>
              <a:t> data </a:t>
            </a:r>
            <a:endParaRPr sz="1200">
              <a:solidFill>
                <a:schemeClr val="dk2"/>
              </a:solidFill>
              <a:latin typeface="Roboto"/>
              <a:ea typeface="Roboto"/>
              <a:cs typeface="Roboto"/>
              <a:sym typeface="Roboto"/>
            </a:endParaRPr>
          </a:p>
          <a:p>
            <a:pPr indent="0" lvl="0" marL="0">
              <a:spcBef>
                <a:spcPts val="0"/>
              </a:spcBef>
              <a:spcAft>
                <a:spcPts val="0"/>
              </a:spcAft>
              <a:buNone/>
            </a:pPr>
            <a:r>
              <a:t/>
            </a:r>
            <a:endParaRPr sz="1200">
              <a:solidFill>
                <a:schemeClr val="dk2"/>
              </a:solidFill>
              <a:latin typeface="Roboto"/>
              <a:ea typeface="Roboto"/>
              <a:cs typeface="Roboto"/>
              <a:sym typeface="Roboto"/>
            </a:endParaRPr>
          </a:p>
          <a:p>
            <a:pPr indent="0" lvl="0" marL="0">
              <a:spcBef>
                <a:spcPts val="0"/>
              </a:spcBef>
              <a:spcAft>
                <a:spcPts val="0"/>
              </a:spcAft>
              <a:buNone/>
            </a:pPr>
            <a:r>
              <a:rPr lang="en" sz="1200">
                <a:solidFill>
                  <a:schemeClr val="dk2"/>
                </a:solidFill>
                <a:latin typeface="Roboto"/>
                <a:ea typeface="Roboto"/>
                <a:cs typeface="Roboto"/>
                <a:sym typeface="Roboto"/>
              </a:rPr>
              <a:t>Inability to completely isolate </a:t>
            </a:r>
            <a:r>
              <a:rPr lang="en" sz="1200">
                <a:solidFill>
                  <a:schemeClr val="dk2"/>
                </a:solidFill>
                <a:latin typeface="Roboto"/>
                <a:ea typeface="Roboto"/>
                <a:cs typeface="Roboto"/>
                <a:sym typeface="Roboto"/>
              </a:rPr>
              <a:t>components</a:t>
            </a:r>
            <a:r>
              <a:rPr lang="en" sz="1200">
                <a:solidFill>
                  <a:schemeClr val="dk2"/>
                </a:solidFill>
                <a:latin typeface="Roboto"/>
                <a:ea typeface="Roboto"/>
                <a:cs typeface="Roboto"/>
                <a:sym typeface="Roboto"/>
              </a:rPr>
              <a:t> of </a:t>
            </a:r>
            <a:r>
              <a:rPr lang="en" sz="1200">
                <a:solidFill>
                  <a:schemeClr val="dk2"/>
                </a:solidFill>
                <a:latin typeface="Roboto"/>
                <a:ea typeface="Roboto"/>
                <a:cs typeface="Roboto"/>
                <a:sym typeface="Roboto"/>
              </a:rPr>
              <a:t>acceleration</a:t>
            </a:r>
            <a:endParaRPr sz="1200">
              <a:solidFill>
                <a:schemeClr val="dk2"/>
              </a:solidFill>
              <a:latin typeface="Roboto"/>
              <a:ea typeface="Roboto"/>
              <a:cs typeface="Roboto"/>
              <a:sym typeface="Roboto"/>
            </a:endParaRPr>
          </a:p>
          <a:p>
            <a:pPr indent="-304800" lvl="0" marL="457200" rtl="0">
              <a:spcBef>
                <a:spcPts val="0"/>
              </a:spcBef>
              <a:spcAft>
                <a:spcPts val="0"/>
              </a:spcAft>
              <a:buClr>
                <a:schemeClr val="dk2"/>
              </a:buClr>
              <a:buSzPts val="1200"/>
              <a:buFont typeface="Roboto"/>
              <a:buChar char="●"/>
            </a:pPr>
            <a:r>
              <a:rPr lang="en" sz="1200">
                <a:solidFill>
                  <a:schemeClr val="dk2"/>
                </a:solidFill>
                <a:latin typeface="Roboto"/>
                <a:ea typeface="Roboto"/>
                <a:cs typeface="Roboto"/>
                <a:sym typeface="Roboto"/>
              </a:rPr>
              <a:t>Gravity</a:t>
            </a:r>
            <a:endParaRPr sz="1200">
              <a:solidFill>
                <a:schemeClr val="dk2"/>
              </a:solidFill>
              <a:latin typeface="Roboto"/>
              <a:ea typeface="Roboto"/>
              <a:cs typeface="Roboto"/>
              <a:sym typeface="Roboto"/>
            </a:endParaRPr>
          </a:p>
          <a:p>
            <a:pPr indent="-304800" lvl="0" marL="457200" rtl="0">
              <a:spcBef>
                <a:spcPts val="0"/>
              </a:spcBef>
              <a:spcAft>
                <a:spcPts val="0"/>
              </a:spcAft>
              <a:buClr>
                <a:schemeClr val="dk2"/>
              </a:buClr>
              <a:buSzPts val="1200"/>
              <a:buFont typeface="Roboto"/>
              <a:buChar char="●"/>
            </a:pPr>
            <a:r>
              <a:rPr lang="en" sz="1200">
                <a:solidFill>
                  <a:schemeClr val="dk2"/>
                </a:solidFill>
                <a:latin typeface="Roboto"/>
                <a:ea typeface="Roboto"/>
                <a:cs typeface="Roboto"/>
                <a:sym typeface="Roboto"/>
              </a:rPr>
              <a:t>Angular Acceleration</a:t>
            </a:r>
            <a:endParaRPr sz="1200">
              <a:solidFill>
                <a:schemeClr val="dk2"/>
              </a:solidFill>
              <a:latin typeface="Roboto"/>
              <a:ea typeface="Roboto"/>
              <a:cs typeface="Roboto"/>
              <a:sym typeface="Roboto"/>
            </a:endParaRPr>
          </a:p>
          <a:p>
            <a:pPr indent="-304800" lvl="0" marL="457200">
              <a:spcBef>
                <a:spcPts val="0"/>
              </a:spcBef>
              <a:spcAft>
                <a:spcPts val="0"/>
              </a:spcAft>
              <a:buClr>
                <a:schemeClr val="dk2"/>
              </a:buClr>
              <a:buSzPts val="1200"/>
              <a:buFont typeface="Roboto"/>
              <a:buChar char="●"/>
            </a:pPr>
            <a:r>
              <a:rPr lang="en" sz="1200">
                <a:solidFill>
                  <a:schemeClr val="dk2"/>
                </a:solidFill>
                <a:latin typeface="Roboto"/>
                <a:ea typeface="Roboto"/>
                <a:cs typeface="Roboto"/>
                <a:sym typeface="Roboto"/>
              </a:rPr>
              <a:t>Linear Acceleration</a:t>
            </a:r>
            <a:endParaRPr sz="1200">
              <a:solidFill>
                <a:schemeClr val="dk2"/>
              </a:solidFill>
              <a:latin typeface="Roboto"/>
              <a:ea typeface="Roboto"/>
              <a:cs typeface="Roboto"/>
              <a:sym typeface="Roboto"/>
            </a:endParaRPr>
          </a:p>
        </p:txBody>
      </p:sp>
      <p:pic>
        <p:nvPicPr>
          <p:cNvPr id="199" name="Shape 199"/>
          <p:cNvPicPr preferRelativeResize="0"/>
          <p:nvPr/>
        </p:nvPicPr>
        <p:blipFill>
          <a:blip r:embed="rId3">
            <a:alphaModFix/>
          </a:blip>
          <a:stretch>
            <a:fillRect/>
          </a:stretch>
        </p:blipFill>
        <p:spPr>
          <a:xfrm>
            <a:off x="3603675" y="825975"/>
            <a:ext cx="5228622" cy="2459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Shape 204"/>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Drawbacks	</a:t>
            </a:r>
            <a:endParaRPr/>
          </a:p>
        </p:txBody>
      </p:sp>
      <p:sp>
        <p:nvSpPr>
          <p:cNvPr id="205" name="Shape 205"/>
          <p:cNvSpPr txBox="1"/>
          <p:nvPr>
            <p:ph idx="1" type="body"/>
          </p:nvPr>
        </p:nvSpPr>
        <p:spPr>
          <a:xfrm>
            <a:off x="311700" y="902250"/>
            <a:ext cx="8520600" cy="3339000"/>
          </a:xfrm>
          <a:prstGeom prst="rect">
            <a:avLst/>
          </a:prstGeom>
        </p:spPr>
        <p:txBody>
          <a:bodyPr anchorCtr="0" anchor="t" bIns="91425" lIns="91425" spcFirstLastPara="1" rIns="91425" wrap="square" tIns="91425">
            <a:noAutofit/>
          </a:bodyPr>
          <a:lstStyle/>
          <a:p>
            <a:pPr indent="-342900" lvl="0" marL="457200">
              <a:spcBef>
                <a:spcPts val="0"/>
              </a:spcBef>
              <a:spcAft>
                <a:spcPts val="0"/>
              </a:spcAft>
              <a:buSzPts val="1800"/>
              <a:buChar char="●"/>
            </a:pPr>
            <a:r>
              <a:rPr lang="en"/>
              <a:t>Could improve data collection code to include step counter, and calculate MFP live, as well as speed and attach that to the printed matrix.</a:t>
            </a:r>
            <a:endParaRPr/>
          </a:p>
          <a:p>
            <a:pPr indent="-342900" lvl="0" marL="457200" rtl="0">
              <a:spcBef>
                <a:spcPts val="0"/>
              </a:spcBef>
              <a:spcAft>
                <a:spcPts val="0"/>
              </a:spcAft>
              <a:buSzPts val="1800"/>
              <a:buChar char="●"/>
            </a:pPr>
            <a:r>
              <a:rPr lang="en"/>
              <a:t>Increase amount of samples taken to have more diverse data profiles for different gaits.</a:t>
            </a:r>
            <a:endParaRPr/>
          </a:p>
          <a:p>
            <a:pPr indent="-342900" lvl="0" marL="457200" rtl="0">
              <a:spcBef>
                <a:spcPts val="0"/>
              </a:spcBef>
              <a:spcAft>
                <a:spcPts val="0"/>
              </a:spcAft>
              <a:buSzPts val="1800"/>
              <a:buChar char="●"/>
            </a:pPr>
            <a:r>
              <a:rPr lang="en"/>
              <a:t>GUI could include an animation of the foot and which parts were active.</a:t>
            </a:r>
            <a:endParaRPr/>
          </a:p>
          <a:p>
            <a:pPr indent="-342900" lvl="0" marL="457200" rtl="0">
              <a:spcBef>
                <a:spcPts val="0"/>
              </a:spcBef>
              <a:spcAft>
                <a:spcPts val="0"/>
              </a:spcAft>
              <a:buSzPts val="1800"/>
              <a:buChar char="●"/>
            </a:pPr>
            <a:r>
              <a:rPr lang="en"/>
              <a:t>GUI could have incorporated analysis and displayed the results.</a:t>
            </a:r>
            <a:endParaRPr/>
          </a:p>
          <a:p>
            <a:pPr indent="-342900" lvl="0" marL="457200" rtl="0">
              <a:spcBef>
                <a:spcPts val="0"/>
              </a:spcBef>
              <a:spcAft>
                <a:spcPts val="0"/>
              </a:spcAft>
              <a:buSzPts val="1800"/>
              <a:buChar char="●"/>
            </a:pPr>
            <a:r>
              <a:rPr lang="en"/>
              <a:t>Prototype was used for data before device was finished. Therefore, could be a degree of error in new data collection with code.</a:t>
            </a:r>
            <a:endParaRPr/>
          </a:p>
          <a:p>
            <a:pPr indent="-342900" lvl="0" marL="457200" rtl="0">
              <a:spcBef>
                <a:spcPts val="0"/>
              </a:spcBef>
              <a:spcAft>
                <a:spcPts val="0"/>
              </a:spcAft>
              <a:buSzPts val="1800"/>
              <a:buChar char="●"/>
            </a:pPr>
            <a:r>
              <a:rPr lang="en"/>
              <a:t>Would improve soldering so that wires are internal to the device.</a:t>
            </a:r>
            <a:endParaRPr/>
          </a:p>
          <a:p>
            <a:pPr indent="0" lvl="0" marL="0" rtl="0">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Shape 210"/>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Conclusion</a:t>
            </a:r>
            <a:endParaRPr/>
          </a:p>
        </p:txBody>
      </p:sp>
      <p:sp>
        <p:nvSpPr>
          <p:cNvPr id="211" name="Shape 211"/>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We hope this project:</a:t>
            </a:r>
            <a:endParaRPr/>
          </a:p>
          <a:p>
            <a:pPr indent="-342900" lvl="0" marL="457200" rtl="0">
              <a:spcBef>
                <a:spcPts val="1600"/>
              </a:spcBef>
              <a:spcAft>
                <a:spcPts val="0"/>
              </a:spcAft>
              <a:buSzPts val="1800"/>
              <a:buChar char="●"/>
            </a:pPr>
            <a:r>
              <a:rPr lang="en"/>
              <a:t>Helps monitor a person's walk.</a:t>
            </a:r>
            <a:endParaRPr/>
          </a:p>
          <a:p>
            <a:pPr indent="-342900" lvl="0" marL="457200" rtl="0">
              <a:spcBef>
                <a:spcPts val="0"/>
              </a:spcBef>
              <a:spcAft>
                <a:spcPts val="0"/>
              </a:spcAft>
              <a:buSzPts val="1800"/>
              <a:buChar char="●"/>
            </a:pPr>
            <a:r>
              <a:rPr lang="en"/>
              <a:t>Bring self-awareness to the population.</a:t>
            </a:r>
            <a:endParaRPr/>
          </a:p>
          <a:p>
            <a:pPr indent="-342900" lvl="0" marL="457200" rtl="0">
              <a:spcBef>
                <a:spcPts val="0"/>
              </a:spcBef>
              <a:spcAft>
                <a:spcPts val="0"/>
              </a:spcAft>
              <a:buSzPts val="1800"/>
              <a:buChar char="●"/>
            </a:pPr>
            <a:r>
              <a:rPr lang="en"/>
              <a:t>Help </a:t>
            </a:r>
            <a:r>
              <a:rPr lang="en"/>
              <a:t>people </a:t>
            </a:r>
            <a:r>
              <a:rPr lang="en"/>
              <a:t>learn </a:t>
            </a:r>
            <a:r>
              <a:rPr lang="en"/>
              <a:t>how to improve their walk.</a:t>
            </a:r>
            <a:endParaRPr/>
          </a:p>
          <a:p>
            <a:pPr indent="-342900" lvl="0" marL="457200" rtl="0">
              <a:spcBef>
                <a:spcPts val="0"/>
              </a:spcBef>
              <a:spcAft>
                <a:spcPts val="0"/>
              </a:spcAft>
              <a:buSzPts val="1800"/>
              <a:buChar char="●"/>
            </a:pPr>
            <a:r>
              <a:rPr lang="en"/>
              <a:t>Prevents future problems such as joint and cartilage issues in the hips and knees.</a:t>
            </a:r>
            <a:endParaRPr/>
          </a:p>
          <a:p>
            <a:pPr indent="-342900" lvl="0" marL="457200" rtl="0">
              <a:spcBef>
                <a:spcPts val="0"/>
              </a:spcBef>
              <a:spcAft>
                <a:spcPts val="0"/>
              </a:spcAft>
              <a:buSzPts val="1800"/>
              <a:buChar char="●"/>
            </a:pPr>
            <a:r>
              <a:rPr lang="en"/>
              <a:t>Avoid rare cases such as spinal cord </a:t>
            </a:r>
            <a:r>
              <a:rPr lang="en"/>
              <a:t>threatening</a:t>
            </a:r>
            <a:r>
              <a:rPr lang="en"/>
              <a:t> situations as well as possible disk degeneration.</a:t>
            </a:r>
            <a:endParaRPr/>
          </a:p>
          <a:p>
            <a:pPr indent="0" lvl="0" marL="0">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Shape 91"/>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Intro</a:t>
            </a:r>
            <a:endParaRPr/>
          </a:p>
        </p:txBody>
      </p:sp>
      <p:sp>
        <p:nvSpPr>
          <p:cNvPr id="92" name="Shape 92"/>
          <p:cNvSpPr txBox="1"/>
          <p:nvPr>
            <p:ph idx="1" type="body"/>
          </p:nvPr>
        </p:nvSpPr>
        <p:spPr>
          <a:xfrm>
            <a:off x="311700" y="91442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This project consists of a bluetooth wearable device which our group decided to call the “</a:t>
            </a:r>
            <a:r>
              <a:rPr lang="en"/>
              <a:t>Flip-Flop”</a:t>
            </a:r>
            <a:r>
              <a:rPr lang="en"/>
              <a:t>.</a:t>
            </a:r>
            <a:r>
              <a:rPr lang="en"/>
              <a:t> </a:t>
            </a:r>
            <a:r>
              <a:rPr lang="en"/>
              <a:t>What it does, is gather data on how a person walks and analyzes it.</a:t>
            </a:r>
            <a:endParaRPr/>
          </a:p>
          <a:p>
            <a:pPr indent="-342900" lvl="0" marL="457200" rtl="0">
              <a:spcBef>
                <a:spcPts val="0"/>
              </a:spcBef>
              <a:spcAft>
                <a:spcPts val="0"/>
              </a:spcAft>
              <a:buSzPts val="1800"/>
              <a:buChar char="●"/>
            </a:pPr>
            <a:r>
              <a:rPr lang="en"/>
              <a:t>A common issue in today’s world is many people walk by the method out-toeing and don’t even realize it. This </a:t>
            </a:r>
            <a:r>
              <a:rPr lang="en"/>
              <a:t>wearable</a:t>
            </a:r>
            <a:r>
              <a:rPr lang="en"/>
              <a:t> device is here to help with that.</a:t>
            </a:r>
            <a:endParaRPr/>
          </a:p>
          <a:p>
            <a:pPr indent="-342900" lvl="0" marL="457200">
              <a:spcBef>
                <a:spcPts val="0"/>
              </a:spcBef>
              <a:spcAft>
                <a:spcPts val="0"/>
              </a:spcAft>
              <a:buSzPts val="1800"/>
              <a:buChar char="●"/>
            </a:pPr>
            <a:r>
              <a:rPr lang="en"/>
              <a:t>Since every </a:t>
            </a:r>
            <a:r>
              <a:rPr lang="en"/>
              <a:t>individual walks differently, and produces different data sets we constructed our device to mitigate this issue. By collecting a diverse sample, this device paired with code can diagnose the users gait, whether that's out-toeing, in-toeing, or other types of gaits.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Shape 216"/>
          <p:cNvSpPr txBox="1"/>
          <p:nvPr>
            <p:ph type="title"/>
          </p:nvPr>
        </p:nvSpPr>
        <p:spPr>
          <a:xfrm>
            <a:off x="311700" y="201660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sz="4000"/>
              <a:t>Thank You</a:t>
            </a:r>
            <a:endParaRPr sz="4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Shape 97"/>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Purpose</a:t>
            </a:r>
            <a:endParaRPr/>
          </a:p>
        </p:txBody>
      </p:sp>
      <p:sp>
        <p:nvSpPr>
          <p:cNvPr id="98" name="Shape 9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What's</a:t>
            </a:r>
            <a:r>
              <a:rPr lang="en"/>
              <a:t> the point of this project?</a:t>
            </a:r>
            <a:endParaRPr/>
          </a:p>
          <a:p>
            <a:pPr indent="-342900" lvl="0" marL="457200" rtl="0">
              <a:spcBef>
                <a:spcPts val="1600"/>
              </a:spcBef>
              <a:spcAft>
                <a:spcPts val="0"/>
              </a:spcAft>
              <a:buSzPts val="1800"/>
              <a:buChar char="●"/>
            </a:pPr>
            <a:r>
              <a:rPr lang="en"/>
              <a:t>To gather Gait data and analyze it on a particular person walking. Normal Gait is the safe way that most of the population should be walking. Sadly this is not the case. </a:t>
            </a:r>
            <a:endParaRPr/>
          </a:p>
          <a:p>
            <a:pPr indent="-342900" lvl="0" marL="457200" rtl="0">
              <a:spcBef>
                <a:spcPts val="0"/>
              </a:spcBef>
              <a:spcAft>
                <a:spcPts val="0"/>
              </a:spcAft>
              <a:buSzPts val="1800"/>
              <a:buChar char="●"/>
            </a:pPr>
            <a:r>
              <a:rPr lang="en"/>
              <a:t>Create self-awareness of the issue to the population.</a:t>
            </a:r>
            <a:endParaRPr/>
          </a:p>
          <a:p>
            <a:pPr indent="-342900" lvl="0" marL="457200">
              <a:spcBef>
                <a:spcPts val="0"/>
              </a:spcBef>
              <a:spcAft>
                <a:spcPts val="0"/>
              </a:spcAft>
              <a:buSzPts val="1800"/>
              <a:buChar char="●"/>
            </a:pPr>
            <a:r>
              <a:rPr lang="en"/>
              <a:t> Possibly prevent a number of people in the </a:t>
            </a:r>
            <a:r>
              <a:rPr lang="en"/>
              <a:t>population</a:t>
            </a:r>
            <a:r>
              <a:rPr lang="en"/>
              <a:t> from various joint and cartilage issues in the hips and knees.</a:t>
            </a:r>
            <a:endParaRPr/>
          </a:p>
          <a:p>
            <a:pPr indent="0" lvl="0" marL="0">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Demo-Time Introducing Wearability</a:t>
            </a:r>
            <a:endParaRPr/>
          </a:p>
        </p:txBody>
      </p:sp>
      <p:sp>
        <p:nvSpPr>
          <p:cNvPr id="104" name="Shape 104"/>
          <p:cNvSpPr txBox="1"/>
          <p:nvPr/>
        </p:nvSpPr>
        <p:spPr>
          <a:xfrm>
            <a:off x="491575" y="883200"/>
            <a:ext cx="8033100" cy="22302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Font typeface="Roboto"/>
              <a:buChar char="●"/>
            </a:pPr>
            <a:r>
              <a:rPr lang="en" sz="1800">
                <a:latin typeface="Roboto"/>
                <a:ea typeface="Roboto"/>
                <a:cs typeface="Roboto"/>
                <a:sym typeface="Roboto"/>
              </a:rPr>
              <a:t>Considered different sizes by making adjustable straps.</a:t>
            </a:r>
            <a:endParaRPr sz="1800">
              <a:latin typeface="Roboto"/>
              <a:ea typeface="Roboto"/>
              <a:cs typeface="Roboto"/>
              <a:sym typeface="Roboto"/>
            </a:endParaRPr>
          </a:p>
          <a:p>
            <a:pPr indent="0" lvl="0" marL="0" rtl="0">
              <a:spcBef>
                <a:spcPts val="0"/>
              </a:spcBef>
              <a:spcAft>
                <a:spcPts val="0"/>
              </a:spcAft>
              <a:buNone/>
            </a:pPr>
            <a:r>
              <a:t/>
            </a:r>
            <a:endParaRPr sz="1800">
              <a:latin typeface="Roboto"/>
              <a:ea typeface="Roboto"/>
              <a:cs typeface="Roboto"/>
              <a:sym typeface="Roboto"/>
            </a:endParaRPr>
          </a:p>
          <a:p>
            <a:pPr indent="-342900" lvl="0" marL="457200" rtl="0">
              <a:spcBef>
                <a:spcPts val="0"/>
              </a:spcBef>
              <a:spcAft>
                <a:spcPts val="0"/>
              </a:spcAft>
              <a:buSzPts val="1800"/>
              <a:buFont typeface="Roboto"/>
              <a:buChar char="●"/>
            </a:pPr>
            <a:r>
              <a:rPr lang="en" sz="1800">
                <a:latin typeface="Roboto"/>
                <a:ea typeface="Roboto"/>
                <a:cs typeface="Roboto"/>
                <a:sym typeface="Roboto"/>
              </a:rPr>
              <a:t>Easy to wear and comfortable with foot padding and stretchy elastic material.</a:t>
            </a:r>
            <a:endParaRPr sz="1800">
              <a:latin typeface="Roboto"/>
              <a:ea typeface="Roboto"/>
              <a:cs typeface="Roboto"/>
              <a:sym typeface="Roboto"/>
            </a:endParaRPr>
          </a:p>
          <a:p>
            <a:pPr indent="0" lvl="0" marL="0" rtl="0">
              <a:spcBef>
                <a:spcPts val="0"/>
              </a:spcBef>
              <a:spcAft>
                <a:spcPts val="0"/>
              </a:spcAft>
              <a:buNone/>
            </a:pPr>
            <a:r>
              <a:t/>
            </a:r>
            <a:endParaRPr sz="1800">
              <a:latin typeface="Roboto"/>
              <a:ea typeface="Roboto"/>
              <a:cs typeface="Roboto"/>
              <a:sym typeface="Roboto"/>
            </a:endParaRPr>
          </a:p>
          <a:p>
            <a:pPr indent="-342900" lvl="0" marL="457200" rtl="0">
              <a:spcBef>
                <a:spcPts val="0"/>
              </a:spcBef>
              <a:spcAft>
                <a:spcPts val="0"/>
              </a:spcAft>
              <a:buSzPts val="1800"/>
              <a:buFont typeface="Roboto"/>
              <a:buChar char="●"/>
            </a:pPr>
            <a:r>
              <a:rPr lang="en" sz="1800">
                <a:latin typeface="Roboto"/>
                <a:ea typeface="Roboto"/>
                <a:cs typeface="Roboto"/>
                <a:sym typeface="Roboto"/>
              </a:rPr>
              <a:t>Safety of </a:t>
            </a:r>
            <a:r>
              <a:rPr lang="en" sz="1800">
                <a:latin typeface="Roboto"/>
                <a:ea typeface="Roboto"/>
                <a:cs typeface="Roboto"/>
                <a:sym typeface="Roboto"/>
              </a:rPr>
              <a:t>individual</a:t>
            </a:r>
            <a:r>
              <a:rPr lang="en" sz="1800">
                <a:latin typeface="Roboto"/>
                <a:ea typeface="Roboto"/>
                <a:cs typeface="Roboto"/>
                <a:sym typeface="Roboto"/>
              </a:rPr>
              <a:t> considered by covering electronics so there is no direct skin contact.</a:t>
            </a:r>
            <a:endParaRPr>
              <a:latin typeface="Roboto"/>
              <a:ea typeface="Roboto"/>
              <a:cs typeface="Roboto"/>
              <a:sym typeface="Roboto"/>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Shape 109"/>
          <p:cNvSpPr txBox="1"/>
          <p:nvPr>
            <p:ph type="title"/>
          </p:nvPr>
        </p:nvSpPr>
        <p:spPr>
          <a:xfrm>
            <a:off x="263725" y="0"/>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Design Sensors</a:t>
            </a:r>
            <a:endParaRPr/>
          </a:p>
        </p:txBody>
      </p:sp>
      <p:sp>
        <p:nvSpPr>
          <p:cNvPr id="110" name="Shape 110"/>
          <p:cNvSpPr txBox="1"/>
          <p:nvPr>
            <p:ph idx="1" type="body"/>
          </p:nvPr>
        </p:nvSpPr>
        <p:spPr>
          <a:xfrm>
            <a:off x="311700" y="668125"/>
            <a:ext cx="39807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t>Placed 4 Force Sensitive Resistor sensors at the Medial Forefoot (MF), the Lateral Mid-foot (LF), the Medial Mid-foot (MM), and Heel.</a:t>
            </a:r>
            <a:endParaRPr/>
          </a:p>
          <a:p>
            <a:pPr indent="0" lvl="0" marL="0">
              <a:spcBef>
                <a:spcPts val="1600"/>
              </a:spcBef>
              <a:spcAft>
                <a:spcPts val="1600"/>
              </a:spcAft>
              <a:buNone/>
            </a:pPr>
            <a:r>
              <a:t/>
            </a:r>
            <a:endParaRPr/>
          </a:p>
        </p:txBody>
      </p:sp>
      <p:pic>
        <p:nvPicPr>
          <p:cNvPr id="111" name="Shape 111"/>
          <p:cNvPicPr preferRelativeResize="0"/>
          <p:nvPr/>
        </p:nvPicPr>
        <p:blipFill>
          <a:blip r:embed="rId3">
            <a:alphaModFix/>
          </a:blip>
          <a:stretch>
            <a:fillRect/>
          </a:stretch>
        </p:blipFill>
        <p:spPr>
          <a:xfrm rot="-6604205">
            <a:off x="6448300" y="1448787"/>
            <a:ext cx="3141984" cy="1246923"/>
          </a:xfrm>
          <a:prstGeom prst="rect">
            <a:avLst/>
          </a:prstGeom>
          <a:noFill/>
          <a:ln>
            <a:noFill/>
          </a:ln>
        </p:spPr>
      </p:pic>
      <p:pic>
        <p:nvPicPr>
          <p:cNvPr id="112" name="Shape 112"/>
          <p:cNvPicPr preferRelativeResize="0"/>
          <p:nvPr/>
        </p:nvPicPr>
        <p:blipFill>
          <a:blip r:embed="rId4">
            <a:alphaModFix/>
          </a:blip>
          <a:stretch>
            <a:fillRect/>
          </a:stretch>
        </p:blipFill>
        <p:spPr>
          <a:xfrm rot="-5400000">
            <a:off x="4158461" y="1058986"/>
            <a:ext cx="3126978" cy="23452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Shape 117"/>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Design Wiring</a:t>
            </a:r>
            <a:endParaRPr/>
          </a:p>
        </p:txBody>
      </p:sp>
      <p:sp>
        <p:nvSpPr>
          <p:cNvPr id="118" name="Shape 118"/>
          <p:cNvSpPr txBox="1"/>
          <p:nvPr>
            <p:ph idx="1" type="body"/>
          </p:nvPr>
        </p:nvSpPr>
        <p:spPr>
          <a:xfrm>
            <a:off x="311700" y="1152475"/>
            <a:ext cx="46047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t>T</a:t>
            </a:r>
            <a:r>
              <a:rPr lang="en"/>
              <a:t>he output of sensor is connected to the input of analog pin and also we connect each FSR sensor to a 3.6 KOhm resistor in series to see relative change in the force exerted on each FSR sensor in respect to the other 3 FSR sensors.</a:t>
            </a:r>
            <a:endParaRPr/>
          </a:p>
          <a:p>
            <a:pPr indent="0" lvl="0" marL="0">
              <a:spcBef>
                <a:spcPts val="1600"/>
              </a:spcBef>
              <a:spcAft>
                <a:spcPts val="1600"/>
              </a:spcAft>
              <a:buNone/>
            </a:pPr>
            <a:r>
              <a:t/>
            </a:r>
            <a:endParaRPr/>
          </a:p>
        </p:txBody>
      </p:sp>
      <p:pic>
        <p:nvPicPr>
          <p:cNvPr id="119" name="Shape 119"/>
          <p:cNvPicPr preferRelativeResize="0"/>
          <p:nvPr/>
        </p:nvPicPr>
        <p:blipFill>
          <a:blip r:embed="rId3">
            <a:alphaModFix/>
          </a:blip>
          <a:stretch>
            <a:fillRect/>
          </a:stretch>
        </p:blipFill>
        <p:spPr>
          <a:xfrm>
            <a:off x="5675450" y="1152475"/>
            <a:ext cx="2412350" cy="2285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Shape 124"/>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Design LED’s</a:t>
            </a:r>
            <a:endParaRPr/>
          </a:p>
        </p:txBody>
      </p:sp>
      <p:sp>
        <p:nvSpPr>
          <p:cNvPr id="125" name="Shape 125"/>
          <p:cNvSpPr txBox="1"/>
          <p:nvPr>
            <p:ph idx="1" type="body"/>
          </p:nvPr>
        </p:nvSpPr>
        <p:spPr>
          <a:xfrm>
            <a:off x="311700" y="955175"/>
            <a:ext cx="41772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t>The Arduino is setup to read voltage from the sensors and each LED is mapped to the input from the respective FSR sensor, such that the brightness of LED is directly proportional to the force applied.</a:t>
            </a:r>
            <a:endParaRPr/>
          </a:p>
          <a:p>
            <a:pPr indent="0" lvl="0" marL="0">
              <a:spcBef>
                <a:spcPts val="1600"/>
              </a:spcBef>
              <a:spcAft>
                <a:spcPts val="1600"/>
              </a:spcAft>
              <a:buNone/>
            </a:pPr>
            <a:r>
              <a:t/>
            </a:r>
            <a:endParaRPr/>
          </a:p>
        </p:txBody>
      </p:sp>
      <p:sp>
        <p:nvSpPr>
          <p:cNvPr id="126" name="Shape 126"/>
          <p:cNvSpPr/>
          <p:nvPr/>
        </p:nvSpPr>
        <p:spPr>
          <a:xfrm>
            <a:off x="5766950" y="955175"/>
            <a:ext cx="839400" cy="1103100"/>
          </a:xfrm>
          <a:prstGeom prst="round2SameRect">
            <a:avLst>
              <a:gd fmla="val 16667" name="adj1"/>
              <a:gd fmla="val 0" name="adj2"/>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7" name="Shape 127"/>
          <p:cNvSpPr/>
          <p:nvPr/>
        </p:nvSpPr>
        <p:spPr>
          <a:xfrm>
            <a:off x="6006750" y="2058200"/>
            <a:ext cx="60000" cy="142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8" name="Shape 128"/>
          <p:cNvSpPr/>
          <p:nvPr/>
        </p:nvSpPr>
        <p:spPr>
          <a:xfrm>
            <a:off x="6291050" y="2058200"/>
            <a:ext cx="60000" cy="110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9" name="Shape 129"/>
          <p:cNvSpPr/>
          <p:nvPr/>
        </p:nvSpPr>
        <p:spPr>
          <a:xfrm>
            <a:off x="5766950" y="955175"/>
            <a:ext cx="839400" cy="1103100"/>
          </a:xfrm>
          <a:prstGeom prst="round2SameRect">
            <a:avLst>
              <a:gd fmla="val 16667" name="adj1"/>
              <a:gd fmla="val 0" name="adj2"/>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800"/>
                                        <p:tgtEl>
                                          <p:spTgt spid="126"/>
                                        </p:tgtEl>
                                      </p:cBhvr>
                                    </p:animEffect>
                                  </p:childTnLst>
                                </p:cTn>
                              </p:par>
                            </p:childTnLst>
                          </p:cTn>
                        </p:par>
                        <p:par>
                          <p:cTn fill="hold">
                            <p:stCondLst>
                              <p:cond delay="800"/>
                            </p:stCondLst>
                            <p:childTnLst>
                              <p:par>
                                <p:cTn fill="hold" nodeType="afterEffect" presetClass="exit" presetID="10" presetSubtype="0">
                                  <p:stCondLst>
                                    <p:cond delay="0"/>
                                  </p:stCondLst>
                                  <p:childTnLst>
                                    <p:animEffect filter="fade" transition="out">
                                      <p:cBhvr>
                                        <p:cTn dur="800"/>
                                        <p:tgtEl>
                                          <p:spTgt spid="126"/>
                                        </p:tgtEl>
                                      </p:cBhvr>
                                    </p:animEffect>
                                    <p:set>
                                      <p:cBhvr>
                                        <p:cTn dur="1" fill="hold">
                                          <p:stCondLst>
                                            <p:cond delay="800"/>
                                          </p:stCondLst>
                                        </p:cTn>
                                        <p:tgtEl>
                                          <p:spTgt spid="126"/>
                                        </p:tgtEl>
                                        <p:attrNameLst>
                                          <p:attrName>style.visibility</p:attrName>
                                        </p:attrNameLst>
                                      </p:cBhvr>
                                      <p:to>
                                        <p:strVal val="hidden"/>
                                      </p:to>
                                    </p:set>
                                  </p:childTnLst>
                                </p:cTn>
                              </p:par>
                            </p:childTnLst>
                          </p:cTn>
                        </p:par>
                        <p:par>
                          <p:cTn fill="hold">
                            <p:stCondLst>
                              <p:cond delay="1600"/>
                            </p:stCondLst>
                            <p:childTnLst>
                              <p:par>
                                <p:cTn fill="hold" nodeType="after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800"/>
                                        <p:tgtEl>
                                          <p:spTgt spid="126"/>
                                        </p:tgtEl>
                                      </p:cBhvr>
                                    </p:animEffect>
                                  </p:childTnLst>
                                </p:cTn>
                              </p:par>
                            </p:childTnLst>
                          </p:cTn>
                        </p:par>
                        <p:par>
                          <p:cTn fill="hold">
                            <p:stCondLst>
                              <p:cond delay="2400"/>
                            </p:stCondLst>
                            <p:childTnLst>
                              <p:par>
                                <p:cTn fill="hold" nodeType="afterEffect" presetClass="exit" presetID="10" presetSubtype="0">
                                  <p:stCondLst>
                                    <p:cond delay="0"/>
                                  </p:stCondLst>
                                  <p:childTnLst>
                                    <p:animEffect filter="fade" transition="out">
                                      <p:cBhvr>
                                        <p:cTn dur="800"/>
                                        <p:tgtEl>
                                          <p:spTgt spid="126"/>
                                        </p:tgtEl>
                                      </p:cBhvr>
                                    </p:animEffect>
                                    <p:set>
                                      <p:cBhvr>
                                        <p:cTn dur="1" fill="hold">
                                          <p:stCondLst>
                                            <p:cond delay="800"/>
                                          </p:stCondLst>
                                        </p:cTn>
                                        <p:tgtEl>
                                          <p:spTgt spid="126"/>
                                        </p:tgtEl>
                                        <p:attrNameLst>
                                          <p:attrName>style.visibility</p:attrName>
                                        </p:attrNameLst>
                                      </p:cBhvr>
                                      <p:to>
                                        <p:strVal val="hidden"/>
                                      </p:to>
                                    </p:set>
                                  </p:childTnLst>
                                </p:cTn>
                              </p:par>
                            </p:childTnLst>
                          </p:cTn>
                        </p:par>
                        <p:par>
                          <p:cTn fill="hold">
                            <p:stCondLst>
                              <p:cond delay="3200"/>
                            </p:stCondLst>
                            <p:childTnLst>
                              <p:par>
                                <p:cTn fill="hold" nodeType="after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800"/>
                                        <p:tgtEl>
                                          <p:spTgt spid="126"/>
                                        </p:tgtEl>
                                      </p:cBhvr>
                                    </p:animEffect>
                                  </p:childTnLst>
                                </p:cTn>
                              </p:par>
                            </p:childTnLst>
                          </p:cTn>
                        </p:par>
                        <p:par>
                          <p:cTn fill="hold">
                            <p:stCondLst>
                              <p:cond delay="4000"/>
                            </p:stCondLst>
                            <p:childTnLst>
                              <p:par>
                                <p:cTn fill="hold" nodeType="afterEffect" presetClass="exit" presetID="10" presetSubtype="0">
                                  <p:stCondLst>
                                    <p:cond delay="0"/>
                                  </p:stCondLst>
                                  <p:childTnLst>
                                    <p:animEffect filter="fade" transition="out">
                                      <p:cBhvr>
                                        <p:cTn dur="800"/>
                                        <p:tgtEl>
                                          <p:spTgt spid="126"/>
                                        </p:tgtEl>
                                      </p:cBhvr>
                                    </p:animEffect>
                                    <p:set>
                                      <p:cBhvr>
                                        <p:cTn dur="1" fill="hold">
                                          <p:stCondLst>
                                            <p:cond delay="800"/>
                                          </p:stCondLst>
                                        </p:cTn>
                                        <p:tgtEl>
                                          <p:spTgt spid="126"/>
                                        </p:tgtEl>
                                        <p:attrNameLst>
                                          <p:attrName>style.visibility</p:attrName>
                                        </p:attrNameLst>
                                      </p:cBhvr>
                                      <p:to>
                                        <p:strVal val="hidden"/>
                                      </p:to>
                                    </p:set>
                                  </p:childTnLst>
                                </p:cTn>
                              </p:par>
                            </p:childTnLst>
                          </p:cTn>
                        </p:par>
                        <p:par>
                          <p:cTn fill="hold">
                            <p:stCondLst>
                              <p:cond delay="4800"/>
                            </p:stCondLst>
                            <p:childTnLst>
                              <p:par>
                                <p:cTn fill="hold" nodeType="after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800"/>
                                        <p:tgtEl>
                                          <p:spTgt spid="126"/>
                                        </p:tgtEl>
                                      </p:cBhvr>
                                    </p:animEffect>
                                  </p:childTnLst>
                                </p:cTn>
                              </p:par>
                            </p:childTnLst>
                          </p:cTn>
                        </p:par>
                        <p:par>
                          <p:cTn fill="hold">
                            <p:stCondLst>
                              <p:cond delay="5600"/>
                            </p:stCondLst>
                            <p:childTnLst>
                              <p:par>
                                <p:cTn fill="hold" nodeType="afterEffect" presetClass="exit" presetID="10" presetSubtype="0">
                                  <p:stCondLst>
                                    <p:cond delay="0"/>
                                  </p:stCondLst>
                                  <p:childTnLst>
                                    <p:animEffect filter="fade" transition="out">
                                      <p:cBhvr>
                                        <p:cTn dur="800"/>
                                        <p:tgtEl>
                                          <p:spTgt spid="126"/>
                                        </p:tgtEl>
                                      </p:cBhvr>
                                    </p:animEffect>
                                    <p:set>
                                      <p:cBhvr>
                                        <p:cTn dur="1" fill="hold">
                                          <p:stCondLst>
                                            <p:cond delay="800"/>
                                          </p:stCondLst>
                                        </p:cTn>
                                        <p:tgtEl>
                                          <p:spTgt spid="126"/>
                                        </p:tgtEl>
                                        <p:attrNameLst>
                                          <p:attrName>style.visibility</p:attrName>
                                        </p:attrNameLst>
                                      </p:cBhvr>
                                      <p:to>
                                        <p:strVal val="hidden"/>
                                      </p:to>
                                    </p:set>
                                  </p:childTnLst>
                                </p:cTn>
                              </p:par>
                            </p:childTnLst>
                          </p:cTn>
                        </p:par>
                        <p:par>
                          <p:cTn fill="hold">
                            <p:stCondLst>
                              <p:cond delay="6400"/>
                            </p:stCondLst>
                            <p:childTnLst>
                              <p:par>
                                <p:cTn fill="hold" nodeType="after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800"/>
                                        <p:tgtEl>
                                          <p:spTgt spid="1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txBox="1"/>
          <p:nvPr>
            <p:ph type="title"/>
          </p:nvPr>
        </p:nvSpPr>
        <p:spPr>
          <a:xfrm>
            <a:off x="311700" y="0"/>
            <a:ext cx="8520600" cy="6078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Design Accelerometer</a:t>
            </a:r>
            <a:endParaRPr/>
          </a:p>
        </p:txBody>
      </p:sp>
      <p:sp>
        <p:nvSpPr>
          <p:cNvPr id="135" name="Shape 135"/>
          <p:cNvSpPr txBox="1"/>
          <p:nvPr>
            <p:ph idx="1" type="body"/>
          </p:nvPr>
        </p:nvSpPr>
        <p:spPr>
          <a:xfrm>
            <a:off x="391350" y="2993375"/>
            <a:ext cx="8520600" cy="8751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t>Accelerometer is connected to the arduino to obtain position of the device and acceleration in all directions.</a:t>
            </a:r>
            <a:endParaRPr/>
          </a:p>
          <a:p>
            <a:pPr indent="0" lvl="0" marL="0">
              <a:spcBef>
                <a:spcPts val="1600"/>
              </a:spcBef>
              <a:spcAft>
                <a:spcPts val="1600"/>
              </a:spcAft>
              <a:buNone/>
            </a:pPr>
            <a:r>
              <a:t/>
            </a:r>
            <a:endParaRPr/>
          </a:p>
        </p:txBody>
      </p:sp>
      <p:pic>
        <p:nvPicPr>
          <p:cNvPr id="136" name="Shape 136"/>
          <p:cNvPicPr preferRelativeResize="0"/>
          <p:nvPr/>
        </p:nvPicPr>
        <p:blipFill>
          <a:blip r:embed="rId3">
            <a:alphaModFix/>
          </a:blip>
          <a:stretch>
            <a:fillRect/>
          </a:stretch>
        </p:blipFill>
        <p:spPr>
          <a:xfrm>
            <a:off x="391350" y="1181463"/>
            <a:ext cx="4207871" cy="1540375"/>
          </a:xfrm>
          <a:prstGeom prst="rect">
            <a:avLst/>
          </a:prstGeom>
          <a:noFill/>
          <a:ln>
            <a:noFill/>
          </a:ln>
        </p:spPr>
      </p:pic>
      <p:pic>
        <p:nvPicPr>
          <p:cNvPr id="137" name="Shape 137"/>
          <p:cNvPicPr preferRelativeResize="0"/>
          <p:nvPr/>
        </p:nvPicPr>
        <p:blipFill>
          <a:blip r:embed="rId4">
            <a:alphaModFix/>
          </a:blip>
          <a:stretch>
            <a:fillRect/>
          </a:stretch>
        </p:blipFill>
        <p:spPr>
          <a:xfrm>
            <a:off x="4599226" y="963088"/>
            <a:ext cx="4367177" cy="175876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Shape 142"/>
          <p:cNvSpPr txBox="1"/>
          <p:nvPr>
            <p:ph type="title"/>
          </p:nvPr>
        </p:nvSpPr>
        <p:spPr>
          <a:xfrm>
            <a:off x="188700" y="0"/>
            <a:ext cx="8520600" cy="572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a:t>Normal Gait Data</a:t>
            </a:r>
            <a:endParaRPr/>
          </a:p>
        </p:txBody>
      </p:sp>
      <p:sp>
        <p:nvSpPr>
          <p:cNvPr id="143" name="Shape 143"/>
          <p:cNvSpPr txBox="1"/>
          <p:nvPr/>
        </p:nvSpPr>
        <p:spPr>
          <a:xfrm>
            <a:off x="441875" y="572700"/>
            <a:ext cx="6507300" cy="2199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500" u="sng">
                <a:solidFill>
                  <a:schemeClr val="dk2"/>
                </a:solidFill>
                <a:latin typeface="Roboto"/>
                <a:ea typeface="Roboto"/>
                <a:cs typeface="Roboto"/>
                <a:sym typeface="Roboto"/>
              </a:rPr>
              <a:t>Data:</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LF: 424.96</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MM: 278.02</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 453.99</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HEEL: 339.0</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average MFP: 59.61</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total steps: 46</a:t>
            </a:r>
            <a:br>
              <a:rPr lang="en" sz="2500">
                <a:solidFill>
                  <a:schemeClr val="dk2"/>
                </a:solidFill>
                <a:latin typeface="Roboto"/>
                <a:ea typeface="Roboto"/>
                <a:cs typeface="Roboto"/>
                <a:sym typeface="Roboto"/>
              </a:rPr>
            </a:br>
            <a:br>
              <a:rPr lang="en" sz="2500">
                <a:solidFill>
                  <a:schemeClr val="dk2"/>
                </a:solidFill>
                <a:latin typeface="Roboto"/>
                <a:ea typeface="Roboto"/>
                <a:cs typeface="Roboto"/>
                <a:sym typeface="Roboto"/>
              </a:rPr>
            </a:br>
            <a:endParaRPr sz="2500"/>
          </a:p>
        </p:txBody>
      </p:sp>
      <p:sp>
        <p:nvSpPr>
          <p:cNvPr id="144" name="Shape 144"/>
          <p:cNvSpPr txBox="1"/>
          <p:nvPr/>
        </p:nvSpPr>
        <p:spPr>
          <a:xfrm>
            <a:off x="3907075" y="1046850"/>
            <a:ext cx="3276600" cy="23985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500">
                <a:solidFill>
                  <a:schemeClr val="dk2"/>
                </a:solidFill>
                <a:latin typeface="Roboto"/>
                <a:ea typeface="Roboto"/>
                <a:cs typeface="Roboto"/>
                <a:sym typeface="Roboto"/>
              </a:rPr>
              <a:t>Cadence: 102.22 steps/min</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Speed: 0.649 m/s</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Stride Length: .762 m</a:t>
            </a:r>
            <a:br>
              <a:rPr lang="en" sz="2500">
                <a:solidFill>
                  <a:schemeClr val="dk2"/>
                </a:solidFill>
                <a:latin typeface="Roboto"/>
                <a:ea typeface="Roboto"/>
                <a:cs typeface="Roboto"/>
                <a:sym typeface="Roboto"/>
              </a:rPr>
            </a:br>
            <a:r>
              <a:rPr lang="en" sz="2500">
                <a:solidFill>
                  <a:schemeClr val="dk2"/>
                </a:solidFill>
                <a:latin typeface="Roboto"/>
                <a:ea typeface="Roboto"/>
                <a:cs typeface="Roboto"/>
                <a:sym typeface="Roboto"/>
              </a:rPr>
              <a:t>Step Length: .381 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